
<file path=[Content_Types].xml><?xml version="1.0" encoding="utf-8"?>
<Types xmlns="http://schemas.openxmlformats.org/package/2006/content-types"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9" r:id="rId4"/>
    <p:sldId id="260" r:id="rId5"/>
    <p:sldId id="276" r:id="rId6"/>
    <p:sldId id="261" r:id="rId7"/>
    <p:sldId id="262" r:id="rId8"/>
    <p:sldId id="278" r:id="rId9"/>
    <p:sldId id="277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83" r:id="rId18"/>
    <p:sldId id="275" r:id="rId19"/>
    <p:sldId id="285" r:id="rId20"/>
    <p:sldId id="279" r:id="rId21"/>
    <p:sldId id="286" r:id="rId22"/>
    <p:sldId id="280" r:id="rId23"/>
    <p:sldId id="281" r:id="rId24"/>
    <p:sldId id="282" r:id="rId25"/>
    <p:sldId id="287" r:id="rId26"/>
    <p:sldId id="288" r:id="rId27"/>
    <p:sldId id="289" r:id="rId28"/>
    <p:sldId id="290" r:id="rId29"/>
    <p:sldId id="291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>
    <p:restoredLeft sz="8044" autoAdjust="0"/>
    <p:restoredTop sz="96442" autoAdjust="0"/>
  </p:normalViewPr>
  <p:slideViewPr>
    <p:cSldViewPr snapToGrid="0" snapToObjects="1">
      <p:cViewPr>
        <p:scale>
          <a:sx n="111" d="100"/>
          <a:sy n="111" d="100"/>
        </p:scale>
        <p:origin x="115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9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7" name="Picture 51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7213"/>
            <a:ext cx="8424863" cy="12954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0C239D90-B595-5D48-BAA1-D0EA0BEDDE62}" type="datetime4">
              <a:rPr lang="en-US" smtClean="0"/>
              <a:t>April 27, 2021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8875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914400"/>
            <a:ext cx="2105025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914400"/>
            <a:ext cx="6167438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E0853B1-6B83-8641-967E-5D815622BD85}" type="datetime4">
              <a:rPr lang="en-US" smtClean="0"/>
              <a:t>April 27, 2021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15330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A7BDDEFD-4FCF-7348-AEF1-A537DD785750}" type="datetime4">
              <a:rPr lang="en-US" smtClean="0"/>
              <a:t>April 27, 2021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8800"/>
            <a:ext cx="8424863" cy="12954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81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828800"/>
            <a:ext cx="4135438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828800"/>
            <a:ext cx="413702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42B6532A-7E98-454E-948A-0401BD295DE6}" type="datetime4">
              <a:rPr lang="en-US" smtClean="0"/>
              <a:t>April 27, 2021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66523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5D852E79-32C9-6248-B23F-9F291A86DBFF}" type="datetime4">
              <a:rPr lang="en-US" smtClean="0"/>
              <a:t>April 27, 2021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62165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79DECB52-E1A5-D648-8B52-D41A27A3687C}" type="datetime4">
              <a:rPr lang="en-US" smtClean="0"/>
              <a:t>April 27, 2021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54950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C23862A7-D8FE-8B40-8B6F-7B9DEB3BEAA4}" type="datetime4">
              <a:rPr lang="en-US" smtClean="0"/>
              <a:t>April 27, 2021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4393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2AF2977-0DCA-594A-82AD-9177AB332C8C}" type="datetime4">
              <a:rPr lang="en-US" smtClean="0"/>
              <a:t>April 27, 2021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66952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6E09D0C5-C17A-964D-9CE3-5C11F12B2415}" type="datetime4">
              <a:rPr lang="en-US" smtClean="0"/>
              <a:t>April 27, 2021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1942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228600"/>
            <a:ext cx="8404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066800"/>
            <a:ext cx="84248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2F01D37D-DDD0-5C47-9B59-90FAD879C2F1}" type="datetime4">
              <a:rPr lang="en-US" smtClean="0"/>
              <a:t>April 27, 2021</a:t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pm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penai.com/blog/adversarial-example-research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2213158"/>
            <a:ext cx="8424863" cy="1295400"/>
          </a:xfrm>
        </p:spPr>
        <p:txBody>
          <a:bodyPr/>
          <a:lstStyle/>
          <a:p>
            <a:r>
              <a:rPr lang="en-US" sz="2400" b="0" dirty="0"/>
              <a:t>Physically Realizable Adversarial Examples for LiDAR Object Detection</a:t>
            </a:r>
            <a:br>
              <a:rPr lang="en-US" sz="2400" b="0" dirty="0"/>
            </a:br>
            <a:br>
              <a:rPr lang="en-US" sz="2400" b="0" dirty="0"/>
            </a:br>
            <a:br>
              <a:rPr lang="en-US" sz="2400" b="0" dirty="0"/>
            </a:br>
            <a:r>
              <a:rPr lang="en-US" sz="1800" b="0" dirty="0"/>
              <a:t>Mohammed Kamran</a:t>
            </a:r>
            <a:br>
              <a:rPr lang="en-US" sz="1800" b="0" dirty="0"/>
            </a:br>
            <a:r>
              <a:rPr lang="en-US" sz="1800" b="0" dirty="0"/>
              <a:t>May 7, 2021</a:t>
            </a: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8F20D-16AA-4DE2-82AC-C72C2B0B6C72}"/>
              </a:ext>
            </a:extLst>
          </p:cNvPr>
          <p:cNvSpPr txBox="1"/>
          <p:nvPr/>
        </p:nvSpPr>
        <p:spPr>
          <a:xfrm>
            <a:off x="358775" y="3111269"/>
            <a:ext cx="37609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(Conference on Computer Vision and Pattern </a:t>
            </a:r>
            <a:r>
              <a:rPr lang="en-US" sz="1050" b="1">
                <a:solidFill>
                  <a:schemeClr val="bg1">
                    <a:lumMod val="95000"/>
                  </a:schemeClr>
                </a:solidFill>
              </a:rPr>
              <a:t>Recognition 2020)</a:t>
            </a:r>
            <a:endParaRPr lang="en-US" sz="105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1460D-437C-4AAD-A9FF-D63F7798E566}"/>
              </a:ext>
            </a:extLst>
          </p:cNvPr>
          <p:cNvSpPr txBox="1"/>
          <p:nvPr/>
        </p:nvSpPr>
        <p:spPr>
          <a:xfrm>
            <a:off x="6201918" y="5602066"/>
            <a:ext cx="2793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Advisor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: Alexander Lehner</a:t>
            </a:r>
          </a:p>
          <a:p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Supervisor: PD Dr. Federico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Tombari</a:t>
            </a:r>
            <a:endParaRPr lang="de-DE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96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39651-2F46-422E-BD95-2EDE49E8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098430"/>
            <a:ext cx="8424863" cy="5105400"/>
          </a:xfrm>
        </p:spPr>
        <p:txBody>
          <a:bodyPr/>
          <a:lstStyle/>
          <a:p>
            <a:r>
              <a:rPr lang="en-GB" sz="1600" dirty="0"/>
              <a:t>1. Surface Parametrisation</a:t>
            </a:r>
          </a:p>
          <a:p>
            <a:r>
              <a:rPr lang="en-GB" sz="1600" dirty="0"/>
              <a:t>2. Lidar Point Rendering</a:t>
            </a:r>
          </a:p>
          <a:p>
            <a:r>
              <a:rPr lang="en-GB" sz="1600" dirty="0"/>
              <a:t>3. Rooftop fitting</a:t>
            </a:r>
          </a:p>
          <a:p>
            <a:r>
              <a:rPr lang="en-GB" sz="1600" dirty="0"/>
              <a:t>4. Loss Function</a:t>
            </a:r>
          </a:p>
          <a:p>
            <a:r>
              <a:rPr lang="en-GB" sz="1600" dirty="0"/>
              <a:t>5. Attack Algorithms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EE8AE-70EA-4AB4-9869-D5BC87121E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430F-03CB-4CBB-8C8D-7BBDC811F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2F7DC-654D-47E2-8562-E622E7299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Diagram, timeline&#10;&#10;Description automatically generated">
            <a:extLst>
              <a:ext uri="{FF2B5EF4-FFF2-40B4-BE49-F238E27FC236}">
                <a16:creationId xmlns:a16="http://schemas.microsoft.com/office/drawing/2014/main" id="{74E0599D-FD62-40AC-8699-AF527C37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981242"/>
            <a:ext cx="7073900" cy="30075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3A4B19-2D6F-4BA7-9ECA-C380D9DF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Main Contributions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527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BF7D-85CD-486C-A04A-F0EA09370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17" y="1069675"/>
            <a:ext cx="8424863" cy="5105400"/>
          </a:xfrm>
        </p:spPr>
        <p:txBody>
          <a:bodyPr/>
          <a:lstStyle/>
          <a:p>
            <a:r>
              <a:rPr lang="en-GB" sz="1600" dirty="0"/>
              <a:t>Our Option – </a:t>
            </a:r>
            <a:r>
              <a:rPr lang="en-GB" sz="1600" b="1" dirty="0"/>
              <a:t>Mesh</a:t>
            </a:r>
          </a:p>
          <a:p>
            <a:r>
              <a:rPr lang="de-DE" sz="1600" dirty="0"/>
              <a:t>Unit </a:t>
            </a:r>
            <a:r>
              <a:rPr lang="de-DE" sz="1600" dirty="0" err="1"/>
              <a:t>isotropic</a:t>
            </a:r>
            <a:r>
              <a:rPr lang="de-DE" sz="1600" dirty="0"/>
              <a:t> </a:t>
            </a:r>
            <a:r>
              <a:rPr lang="de-DE" sz="1600" dirty="0" err="1"/>
              <a:t>sphere</a:t>
            </a:r>
            <a:r>
              <a:rPr lang="de-DE" sz="1600" dirty="0"/>
              <a:t> </a:t>
            </a:r>
            <a:r>
              <a:rPr lang="en-US" sz="1600" dirty="0"/>
              <a:t>with 162 vertices and 320 faces</a:t>
            </a:r>
          </a:p>
          <a:p>
            <a:r>
              <a:rPr lang="en-US" sz="1600" dirty="0"/>
              <a:t>Scale by 0.7m, 0.7m, 0.5m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0C4CB-4C85-498F-A6EE-32581D593B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1FD2-07B8-4FE4-9274-DCB46137C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6D6C3-5DEA-4634-9118-3E97A82C6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A6142F-36C5-4B39-B839-8A100A56D943}"/>
              </a:ext>
            </a:extLst>
          </p:cNvPr>
          <p:cNvSpPr/>
          <p:nvPr/>
        </p:nvSpPr>
        <p:spPr>
          <a:xfrm>
            <a:off x="611817" y="4360643"/>
            <a:ext cx="8277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Gamma rays sampled from location of mesh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Intersection of rays and mesh faces with</a:t>
            </a:r>
            <a:r>
              <a:rPr lang="de-DE" sz="1600" dirty="0"/>
              <a:t> </a:t>
            </a:r>
            <a:r>
              <a:rPr lang="de-DE" sz="1600" b="1" dirty="0"/>
              <a:t>Moller-</a:t>
            </a:r>
            <a:r>
              <a:rPr lang="de-DE" sz="1600" b="1" dirty="0" err="1"/>
              <a:t>Trumbore</a:t>
            </a:r>
            <a:r>
              <a:rPr lang="de-DE" sz="1600" b="1" dirty="0"/>
              <a:t> </a:t>
            </a:r>
            <a:r>
              <a:rPr lang="de-DE" sz="1600" b="1" dirty="0" err="1"/>
              <a:t>intersection</a:t>
            </a:r>
            <a:r>
              <a:rPr lang="de-DE" sz="1600" b="1" dirty="0"/>
              <a:t> </a:t>
            </a:r>
            <a:r>
              <a:rPr lang="de-DE" sz="1600" b="1" dirty="0" err="1"/>
              <a:t>algorithm</a:t>
            </a:r>
            <a:endParaRPr lang="de-DE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Union of the rendered adversarial points and the original points to create the modified scene</a:t>
            </a:r>
            <a:endParaRPr lang="en-GB" sz="1600" dirty="0"/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506181A-0DE4-43C3-A397-93E1EB8A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744" y="2300497"/>
            <a:ext cx="2152882" cy="46269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2090F8D-FA7E-437F-85F2-48F18595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35571"/>
            <a:ext cx="8229600" cy="538164"/>
          </a:xfrm>
        </p:spPr>
        <p:txBody>
          <a:bodyPr wrap="square" anchor="b">
            <a:normAutofit/>
          </a:bodyPr>
          <a:lstStyle/>
          <a:p>
            <a:r>
              <a:rPr lang="en-US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Surface Parametrization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1C33F8-D1A7-42CE-BC48-6F92302BF27E}"/>
              </a:ext>
            </a:extLst>
          </p:cNvPr>
          <p:cNvSpPr txBox="1">
            <a:spLocks/>
          </p:cNvSpPr>
          <p:nvPr/>
        </p:nvSpPr>
        <p:spPr bwMode="auto">
          <a:xfrm>
            <a:off x="456406" y="324588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2 . Lidar Point Rendering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654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2E90B-707A-4FF6-BE00-0359CA7DB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066800"/>
            <a:ext cx="8424863" cy="5105400"/>
          </a:xfrm>
        </p:spPr>
        <p:txBody>
          <a:bodyPr/>
          <a:lstStyle/>
          <a:p>
            <a:r>
              <a:rPr lang="en-GB" sz="1600" dirty="0"/>
              <a:t>Represent collection of vehicles as Signed Distance functions.</a:t>
            </a:r>
          </a:p>
          <a:p>
            <a:r>
              <a:rPr lang="en-GB" sz="1600" dirty="0"/>
              <a:t>Project to low dimension using PCA</a:t>
            </a:r>
          </a:p>
          <a:p>
            <a:r>
              <a:rPr lang="en-GB" sz="1600" dirty="0"/>
              <a:t>Fit a CAD Model.</a:t>
            </a:r>
          </a:p>
          <a:p>
            <a:r>
              <a:rPr lang="en-US" sz="1600" dirty="0"/>
              <a:t>Use vertices in top 0.2m vertical range</a:t>
            </a:r>
            <a:endParaRPr lang="de-DE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25C44-6B11-4E14-843B-E640125E88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011FD-2265-460C-9DA9-C39FD19CC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D174A-383B-409A-A465-1C5B40EA4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EBB42FB-107B-4C78-9B60-8ADB51E9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3" y="3214777"/>
            <a:ext cx="9144000" cy="188443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BA11C6-F9FD-4B8F-A635-AF5FDD4D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35571"/>
            <a:ext cx="8229600" cy="538164"/>
          </a:xfrm>
        </p:spPr>
        <p:txBody>
          <a:bodyPr wrap="square" anchor="b">
            <a:normAutofit/>
          </a:bodyPr>
          <a:lstStyle/>
          <a:p>
            <a:r>
              <a:rPr lang="en-US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Rooftop 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2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5D47-EB9B-4250-92AE-FFF743F1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129821"/>
            <a:ext cx="8424863" cy="5105400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sz="2000" i="1" u="sng" dirty="0"/>
              <a:t>1. </a:t>
            </a:r>
            <a:r>
              <a:rPr lang="en-GB" i="1" u="sng" dirty="0"/>
              <a:t>Adversarial Loss</a:t>
            </a:r>
          </a:p>
          <a:p>
            <a:endParaRPr lang="en-GB" dirty="0"/>
          </a:p>
          <a:p>
            <a:r>
              <a:rPr lang="en-GB" sz="1400" dirty="0"/>
              <a:t>Relevant if</a:t>
            </a:r>
          </a:p>
          <a:p>
            <a:pPr lvl="1"/>
            <a:r>
              <a:rPr lang="en-GB" dirty="0"/>
              <a:t>1. Confidence score &gt; 0.1</a:t>
            </a:r>
          </a:p>
          <a:p>
            <a:pPr lvl="1"/>
            <a:r>
              <a:rPr lang="en-GB" dirty="0"/>
              <a:t>2. </a:t>
            </a:r>
            <a:r>
              <a:rPr lang="en-GB" dirty="0" err="1"/>
              <a:t>IoU</a:t>
            </a:r>
            <a:r>
              <a:rPr lang="en-GB" dirty="0"/>
              <a:t> with ground-truth &gt; 0.1</a:t>
            </a:r>
          </a:p>
          <a:p>
            <a:r>
              <a:rPr lang="en-GB" sz="1400" dirty="0"/>
              <a:t>Suppress all relevant proposals</a:t>
            </a:r>
          </a:p>
          <a:p>
            <a:r>
              <a:rPr lang="en-GB" sz="1400" dirty="0"/>
              <a:t>Binary cross entropy</a:t>
            </a:r>
          </a:p>
          <a:p>
            <a:r>
              <a:rPr lang="en-GB" sz="1400" dirty="0" err="1"/>
              <a:t>lamda</a:t>
            </a:r>
            <a:r>
              <a:rPr lang="en-GB" sz="1400" dirty="0"/>
              <a:t> = 0.001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u="sng" dirty="0"/>
              <a:t>2. Laplacian Loss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/>
              <a:t>Regularise</a:t>
            </a:r>
            <a:r>
              <a:rPr lang="de-DE" sz="1400" dirty="0"/>
              <a:t> </a:t>
            </a:r>
            <a:r>
              <a:rPr lang="de-DE" sz="1400" dirty="0" err="1"/>
              <a:t>mesh</a:t>
            </a:r>
            <a:r>
              <a:rPr lang="de-DE" sz="1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/>
              <a:t>Maintain</a:t>
            </a:r>
            <a:r>
              <a:rPr lang="de-DE" sz="1400" dirty="0"/>
              <a:t> </a:t>
            </a:r>
            <a:r>
              <a:rPr lang="de-DE" sz="1400" dirty="0" err="1"/>
              <a:t>smoothness</a:t>
            </a:r>
            <a:endParaRPr lang="de-DE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A2F6C-D302-4716-9266-D51E5F73E2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EDDDF-2810-43C1-880D-055771C9A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2CD9D-EE45-4340-8994-988A7DC37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EE8C9090-CDB4-4879-A589-29234942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40" y="4587391"/>
            <a:ext cx="1656271" cy="66170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27B3000-1AE7-4DBF-9819-AFA19AC0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91" y="863114"/>
            <a:ext cx="2446584" cy="51437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0D41454-1DFC-41A6-A484-7368B2A3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35" y="2461402"/>
            <a:ext cx="3368565" cy="708892"/>
          </a:xfrm>
          <a:prstGeom prst="rect">
            <a:avLst/>
          </a:prstGeom>
        </p:spPr>
      </p:pic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3F4F5FF-67C4-41C0-B53D-38EE11A2D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806" y="5487864"/>
            <a:ext cx="2231139" cy="72746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7465452-2118-4A98-9AA0-51DEBD6A53DD}"/>
              </a:ext>
            </a:extLst>
          </p:cNvPr>
          <p:cNvSpPr txBox="1">
            <a:spLocks/>
          </p:cNvSpPr>
          <p:nvPr/>
        </p:nvSpPr>
        <p:spPr bwMode="auto">
          <a:xfrm>
            <a:off x="531812" y="23557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 Loss Function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3991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C1E3-CBD9-459E-AFE2-C27C90DE5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1. White box attacks – </a:t>
            </a:r>
          </a:p>
          <a:p>
            <a:pPr lvl="1"/>
            <a:r>
              <a:rPr lang="en-GB" dirty="0"/>
              <a:t>Knowledge of model architectures</a:t>
            </a:r>
          </a:p>
          <a:p>
            <a:pPr lvl="1"/>
            <a:r>
              <a:rPr lang="en-GB" dirty="0"/>
              <a:t>Gradient of Loss </a:t>
            </a:r>
            <a:r>
              <a:rPr lang="en-GB" dirty="0" err="1"/>
              <a:t>wrt</a:t>
            </a:r>
            <a:r>
              <a:rPr lang="en-GB" dirty="0"/>
              <a:t> mesh vertices</a:t>
            </a:r>
          </a:p>
          <a:p>
            <a:pPr lvl="1"/>
            <a:r>
              <a:rPr lang="en-GB" dirty="0"/>
              <a:t>Projected gradient descent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2. Black box attacks –</a:t>
            </a:r>
          </a:p>
          <a:p>
            <a:pPr lvl="1"/>
            <a:r>
              <a:rPr lang="en-GB" dirty="0"/>
              <a:t>Non-differentiable pre-processing stages</a:t>
            </a:r>
          </a:p>
          <a:p>
            <a:pPr lvl="1"/>
            <a:r>
              <a:rPr lang="en-GB" dirty="0"/>
              <a:t>PIXOR has occupancy voxels</a:t>
            </a:r>
          </a:p>
          <a:p>
            <a:pPr lvl="1"/>
            <a:r>
              <a:rPr lang="en-GB" dirty="0"/>
              <a:t>Genetic algorithm (Mutation and Crossover) 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C6F73-5898-4E37-80BA-F4D82EFB10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65ABC-6680-4AD3-8E62-FFEF6E1D8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F767B-C658-46C9-BCE7-1ED478D9B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C06F50-0BE5-468C-A1A1-54DF9EECB786}"/>
              </a:ext>
            </a:extLst>
          </p:cNvPr>
          <p:cNvSpPr txBox="1">
            <a:spLocks/>
          </p:cNvSpPr>
          <p:nvPr/>
        </p:nvSpPr>
        <p:spPr bwMode="auto">
          <a:xfrm>
            <a:off x="531812" y="23557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5. Attack Algorithms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30443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7D575-3FEA-4B63-9E44-76AE5DE3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112808"/>
            <a:ext cx="8424863" cy="5105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Related Work</a:t>
            </a:r>
          </a:p>
          <a:p>
            <a:r>
              <a:rPr lang="en-US" dirty="0">
                <a:solidFill>
                  <a:schemeClr val="tx1"/>
                </a:solidFill>
              </a:rPr>
              <a:t>Main Contributions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Experimental Setup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7E0E4-4770-44A0-B2E4-C3C90000F3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1BB1-8395-4E23-A300-EA4750FF1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E49B-318B-408B-828F-7181430F3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B3FB8A-15CE-4760-AADC-D014B151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11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66B40-8627-483B-B479-83E3C59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795409"/>
            <a:ext cx="8424863" cy="5105400"/>
          </a:xfrm>
        </p:spPr>
        <p:txBody>
          <a:bodyPr/>
          <a:lstStyle/>
          <a:p>
            <a:pPr marL="0" indent="0">
              <a:buNone/>
            </a:pPr>
            <a:endParaRPr lang="en-GB" u="sng" dirty="0"/>
          </a:p>
          <a:p>
            <a:endParaRPr lang="de-DE" sz="1600" dirty="0"/>
          </a:p>
          <a:p>
            <a:r>
              <a:rPr lang="de-DE" sz="1600" dirty="0"/>
              <a:t>Dataset – KITTI (</a:t>
            </a:r>
            <a:r>
              <a:rPr lang="de-DE" sz="1600" dirty="0" err="1"/>
              <a:t>car</a:t>
            </a:r>
            <a:r>
              <a:rPr lang="de-DE" sz="1600" dirty="0"/>
              <a:t> </a:t>
            </a:r>
            <a:r>
              <a:rPr lang="de-DE" sz="1600" dirty="0" err="1"/>
              <a:t>class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)</a:t>
            </a:r>
          </a:p>
          <a:p>
            <a:r>
              <a:rPr lang="de-DE" sz="1600" dirty="0"/>
              <a:t>Sensor - </a:t>
            </a:r>
            <a:r>
              <a:rPr lang="de-DE" sz="1600" dirty="0" err="1"/>
              <a:t>Velodyne</a:t>
            </a:r>
            <a:r>
              <a:rPr lang="de-DE" sz="1600" dirty="0"/>
              <a:t> HDL-64E</a:t>
            </a:r>
          </a:p>
          <a:p>
            <a:r>
              <a:rPr lang="de-DE" sz="1600" dirty="0"/>
              <a:t>Target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</a:p>
          <a:p>
            <a:pPr lvl="1"/>
            <a:r>
              <a:rPr lang="de-DE" dirty="0"/>
              <a:t>PIXOR</a:t>
            </a:r>
          </a:p>
          <a:p>
            <a:pPr lvl="1"/>
            <a:r>
              <a:rPr lang="de-DE" dirty="0"/>
              <a:t>PIXOR(d)</a:t>
            </a:r>
          </a:p>
          <a:p>
            <a:pPr lvl="1"/>
            <a:r>
              <a:rPr lang="de-DE" dirty="0" err="1"/>
              <a:t>PointRCNN</a:t>
            </a:r>
            <a:endParaRPr lang="de-DE" dirty="0"/>
          </a:p>
          <a:p>
            <a:pPr lvl="1"/>
            <a:r>
              <a:rPr lang="de-DE" dirty="0" err="1"/>
              <a:t>PointPillar</a:t>
            </a:r>
            <a:endParaRPr lang="de-DE" dirty="0"/>
          </a:p>
          <a:p>
            <a:endParaRPr lang="de-DE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F4F21-2223-4D2E-B5D5-9F511D5F6A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0E337-45CF-4891-827A-350E4DC9E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549A6-0231-4EC8-B999-C1A6CC911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808590A-C1DC-4078-9488-5E004CB5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" y="3476441"/>
            <a:ext cx="8724181" cy="17289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6F70B5-3574-47D2-80AA-D7BD92DF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Experimental Setup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5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54C2C-40AE-4717-A786-522056DB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Related Work</a:t>
            </a:r>
          </a:p>
          <a:p>
            <a:r>
              <a:rPr lang="en-US" dirty="0">
                <a:solidFill>
                  <a:schemeClr val="tx1"/>
                </a:solidFill>
              </a:rPr>
              <a:t>Physically Realizable Adversarial Examples</a:t>
            </a:r>
          </a:p>
          <a:p>
            <a:r>
              <a:rPr lang="en-US" dirty="0">
                <a:solidFill>
                  <a:schemeClr val="tx1"/>
                </a:solidFill>
              </a:rPr>
              <a:t>Experimental Setup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C08BC-7E49-4B9F-A34A-2048DA7637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E3301-B539-429E-A1FC-5A2682250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BF6A-6EEC-4C41-BC6A-76C9638E6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4C332A-B8A0-4AB1-AD7F-47534B53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30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1595-0763-4BF1-8EF5-CC133261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038046"/>
            <a:ext cx="8424863" cy="5105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  </a:t>
            </a:r>
            <a:r>
              <a:rPr lang="en-GB" sz="2000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>
              <a:buAutoNum type="arabicPeriod"/>
            </a:pPr>
            <a:r>
              <a:rPr lang="en-GB" i="1" u="sng" dirty="0"/>
              <a:t>Attack Success rate </a:t>
            </a:r>
          </a:p>
          <a:p>
            <a:pPr marL="0" indent="0">
              <a:buNone/>
            </a:pPr>
            <a:r>
              <a:rPr lang="en-GB" dirty="0"/>
              <a:t>         - </a:t>
            </a:r>
            <a:r>
              <a:rPr lang="en-US" sz="1400" dirty="0"/>
              <a:t>Percentage at the target vehicle is successfully detected originally but not detected after the attack.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  </a:t>
            </a:r>
            <a:r>
              <a:rPr lang="en-US" i="1" u="sng" dirty="0"/>
              <a:t>Recall-</a:t>
            </a:r>
            <a:r>
              <a:rPr lang="en-US" i="1" u="sng" dirty="0" err="1"/>
              <a:t>IoU</a:t>
            </a:r>
            <a:r>
              <a:rPr lang="en-US" i="1" u="sng" dirty="0"/>
              <a:t> curve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sz="1400" dirty="0"/>
              <a:t>- Recall = True Positives / (True Positives + False Negatives)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sz="1600" dirty="0"/>
              <a:t>- </a:t>
            </a:r>
            <a:r>
              <a:rPr lang="en-US" sz="1600" dirty="0" err="1"/>
              <a:t>IoU</a:t>
            </a:r>
            <a:r>
              <a:rPr lang="en-US" sz="1600" dirty="0"/>
              <a:t> =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796EF-3EF2-46CA-B401-BEAA06192F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96DC8-85C9-43BB-AD51-E850C18D1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067A3-C519-4291-A592-8571A0BED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B8F10D-BDA3-4EC0-8EFD-C3AFAF18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32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548B1C-0FF2-40DF-88BF-65FBFE229017}"/>
              </a:ext>
            </a:extLst>
          </p:cNvPr>
          <p:cNvSpPr txBox="1">
            <a:spLocks/>
          </p:cNvSpPr>
          <p:nvPr/>
        </p:nvSpPr>
        <p:spPr bwMode="auto">
          <a:xfrm>
            <a:off x="531812" y="66700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sz="2000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Metrics</a:t>
            </a:r>
            <a:endParaRPr lang="en-US" sz="2000" kern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2A5F96-AC83-4A20-98C1-600497D15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8"/>
          <a:stretch/>
        </p:blipFill>
        <p:spPr>
          <a:xfrm>
            <a:off x="1734249" y="3475008"/>
            <a:ext cx="2525473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A8948-CD2E-44F1-8218-20018E4A8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391728"/>
            <a:ext cx="8424863" cy="4780472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   </a:t>
            </a:r>
            <a:r>
              <a:rPr lang="en-GB" i="1" u="sng" dirty="0"/>
              <a:t>1. Attack transferability in similar models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sz="1400" dirty="0"/>
              <a:t>- Strong attack possible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i="1" u="sng" dirty="0"/>
              <a:t>2. Attack transferability across different architectures</a:t>
            </a:r>
          </a:p>
          <a:p>
            <a:pPr marL="0" indent="0">
              <a:buNone/>
            </a:pPr>
            <a:r>
              <a:rPr lang="en-GB" sz="1600" dirty="0"/>
              <a:t>     </a:t>
            </a:r>
            <a:r>
              <a:rPr lang="en-GB" sz="1400" dirty="0"/>
              <a:t>- Attacks from </a:t>
            </a:r>
            <a:r>
              <a:rPr lang="en-GB" sz="1400" dirty="0" err="1"/>
              <a:t>PointRCNN</a:t>
            </a:r>
            <a:r>
              <a:rPr lang="en-GB" sz="1400" dirty="0"/>
              <a:t> and </a:t>
            </a:r>
            <a:r>
              <a:rPr lang="en-GB" sz="1400" dirty="0" err="1"/>
              <a:t>PointPillar</a:t>
            </a:r>
            <a:r>
              <a:rPr lang="en-GB" sz="1400" dirty="0"/>
              <a:t> </a:t>
            </a:r>
          </a:p>
          <a:p>
            <a:pPr marL="0" indent="0">
              <a:buNone/>
            </a:pPr>
            <a:r>
              <a:rPr lang="en-GB" sz="1400" dirty="0"/>
              <a:t>        used to attack PIXOR and PIXOR(d),</a:t>
            </a:r>
          </a:p>
          <a:p>
            <a:pPr marL="0" indent="0">
              <a:buNone/>
            </a:pPr>
            <a:r>
              <a:rPr lang="en-GB" sz="1400" dirty="0"/>
              <a:t>        not vice versa.</a:t>
            </a:r>
            <a:r>
              <a:rPr lang="de-DE" sz="1400" dirty="0"/>
              <a:t> </a:t>
            </a:r>
          </a:p>
          <a:p>
            <a:pPr marL="0" indent="0">
              <a:buNone/>
            </a:pPr>
            <a:r>
              <a:rPr lang="de-DE" sz="1400" dirty="0"/>
              <a:t>      - Additional </a:t>
            </a:r>
            <a:r>
              <a:rPr lang="de-DE" sz="1400" dirty="0" err="1"/>
              <a:t>level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point</a:t>
            </a:r>
            <a:r>
              <a:rPr lang="de-DE" sz="1400" dirty="0"/>
              <a:t>-level </a:t>
            </a:r>
          </a:p>
          <a:p>
            <a:pPr marL="0" indent="0">
              <a:buNone/>
            </a:pPr>
            <a:r>
              <a:rPr lang="de-DE" sz="1400" dirty="0"/>
              <a:t>        </a:t>
            </a:r>
            <a:r>
              <a:rPr lang="de-DE" sz="1400" dirty="0" err="1"/>
              <a:t>reasoning</a:t>
            </a:r>
            <a:r>
              <a:rPr lang="de-DE" sz="1400" dirty="0"/>
              <a:t>.</a:t>
            </a:r>
            <a:endParaRPr lang="en-GB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9022B-6341-49C5-B267-320B41104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4CD51-D2ED-43A5-B2FE-B47893FB2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76BF3-DB02-4A07-8760-0C1EC07DD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C8B45-D774-43DC-A2AC-FDB982DB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3200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9680293-C767-418B-AB52-FED4A7B4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279" y="1391729"/>
            <a:ext cx="3715111" cy="17137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22F542-E757-4922-845B-0A6C00CEFB96}"/>
              </a:ext>
            </a:extLst>
          </p:cNvPr>
          <p:cNvSpPr txBox="1">
            <a:spLocks/>
          </p:cNvSpPr>
          <p:nvPr/>
        </p:nvSpPr>
        <p:spPr bwMode="auto">
          <a:xfrm>
            <a:off x="531812" y="66700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sz="2000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Observations</a:t>
            </a:r>
            <a:endParaRPr lang="en-US" sz="2000" kern="0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EC44D4E-F937-4C43-81E8-8704EB76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51" y="4192438"/>
            <a:ext cx="4995840" cy="14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Main Contributions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34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8732E-D24F-4AE6-B4BD-ECCD2F90E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380225"/>
            <a:ext cx="8424863" cy="4688457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   </a:t>
            </a:r>
            <a:r>
              <a:rPr lang="en-GB" i="1" u="sng" dirty="0"/>
              <a:t>2. Recall-</a:t>
            </a:r>
            <a:r>
              <a:rPr lang="en-GB" i="1" u="sng" dirty="0" err="1"/>
              <a:t>IoU</a:t>
            </a:r>
            <a:r>
              <a:rPr lang="en-GB" i="1" u="sng" dirty="0"/>
              <a:t> curve (PIXOR(d))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1400" dirty="0"/>
              <a:t>           - Recall for different attacks at different </a:t>
            </a:r>
            <a:r>
              <a:rPr lang="en-GB" sz="1400" dirty="0" err="1"/>
              <a:t>IoU</a:t>
            </a:r>
            <a:r>
              <a:rPr lang="en-GB" sz="1400" dirty="0"/>
              <a:t> threshold</a:t>
            </a:r>
          </a:p>
          <a:p>
            <a:pPr marL="0" indent="0">
              <a:buNone/>
            </a:pPr>
            <a:r>
              <a:rPr lang="en-GB" sz="1400" dirty="0"/>
              <a:t>           - </a:t>
            </a:r>
            <a:r>
              <a:rPr lang="en-GB" sz="1400" dirty="0" err="1"/>
              <a:t>IoU</a:t>
            </a:r>
            <a:r>
              <a:rPr lang="en-GB" sz="1400" dirty="0"/>
              <a:t> &gt; 0.7 implies vehicle detected</a:t>
            </a:r>
          </a:p>
          <a:p>
            <a:pPr marL="0" indent="0">
              <a:buNone/>
            </a:pPr>
            <a:r>
              <a:rPr lang="en-GB" sz="1400" dirty="0"/>
              <a:t>           - Similar performance on black and white box attacks</a:t>
            </a:r>
          </a:p>
          <a:p>
            <a:pPr marL="0" indent="0">
              <a:buNone/>
            </a:pPr>
            <a:r>
              <a:rPr lang="en-GB" sz="1400" dirty="0"/>
              <a:t>           - Drop in Recall implies more False Negatives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A8ED5-48E8-4C91-8DA8-CE2BF5814B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0967E-C2BF-4E36-994A-2C891A6B7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7C611-67D0-4D50-A5DA-28DB9125B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20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2C6ABED-0338-415D-B461-CF40AB50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933" y="3429000"/>
            <a:ext cx="4253234" cy="26526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374C21-7157-4A44-9490-6B2F6730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AEB33F1-1A1C-4B6A-9C34-E2B0C344F8D9}"/>
              </a:ext>
            </a:extLst>
          </p:cNvPr>
          <p:cNvSpPr txBox="1">
            <a:spLocks/>
          </p:cNvSpPr>
          <p:nvPr/>
        </p:nvSpPr>
        <p:spPr bwMode="auto">
          <a:xfrm>
            <a:off x="531812" y="66700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sz="2000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Observations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40728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9137-561F-42FF-897D-8F67DEB54A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8D015-A3A9-4395-972E-6B72E3AFE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DA937-D3E1-44B5-AE78-96FBAA68D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D8424082-6735-4225-95DF-D1659B1C0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28" y="3338780"/>
            <a:ext cx="8835537" cy="22771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101726-7840-430D-9869-F0630AF7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3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03063B-0FD4-4FC3-8C08-77FAF0F8ADE9}"/>
              </a:ext>
            </a:extLst>
          </p:cNvPr>
          <p:cNvSpPr txBox="1">
            <a:spLocks/>
          </p:cNvSpPr>
          <p:nvPr/>
        </p:nvSpPr>
        <p:spPr bwMode="auto">
          <a:xfrm>
            <a:off x="531812" y="66700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sz="2000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Observations</a:t>
            </a:r>
            <a:endParaRPr lang="en-US" sz="2000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6C9B61-AC94-404B-95A9-1CA3B4E57DE1}"/>
              </a:ext>
            </a:extLst>
          </p:cNvPr>
          <p:cNvSpPr/>
          <p:nvPr/>
        </p:nvSpPr>
        <p:spPr>
          <a:xfrm>
            <a:off x="531812" y="1390415"/>
            <a:ext cx="762158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u="sng" dirty="0"/>
              <a:t>2. Recall-</a:t>
            </a:r>
            <a:r>
              <a:rPr lang="en-GB" i="1" u="sng" dirty="0" err="1"/>
              <a:t>IoU</a:t>
            </a:r>
            <a:r>
              <a:rPr lang="en-GB" i="1" u="sng" dirty="0"/>
              <a:t> curve (All 4 models) </a:t>
            </a:r>
          </a:p>
          <a:p>
            <a:endParaRPr lang="en-GB" i="1" dirty="0"/>
          </a:p>
          <a:p>
            <a:r>
              <a:rPr lang="en-GB" dirty="0"/>
              <a:t>      </a:t>
            </a:r>
            <a:r>
              <a:rPr lang="en-GB" sz="1400" dirty="0"/>
              <a:t>- Good attack on PIXOR models and </a:t>
            </a:r>
            <a:r>
              <a:rPr lang="en-GB" sz="1400" dirty="0" err="1"/>
              <a:t>PointPillar</a:t>
            </a:r>
            <a:endParaRPr lang="en-GB" sz="1400" dirty="0"/>
          </a:p>
          <a:p>
            <a:r>
              <a:rPr lang="en-GB" sz="1400" dirty="0"/>
              <a:t>        - Weaker attack on </a:t>
            </a:r>
            <a:r>
              <a:rPr lang="en-GB" sz="1400" dirty="0" err="1"/>
              <a:t>PointRCNN</a:t>
            </a:r>
            <a:endParaRPr lang="en-GB" sz="1400" dirty="0"/>
          </a:p>
          <a:p>
            <a:r>
              <a:rPr lang="en-GB" sz="1400" dirty="0"/>
              <a:t>        - </a:t>
            </a:r>
            <a:r>
              <a:rPr lang="en-GB" sz="1400" dirty="0" err="1"/>
              <a:t>PointRCNN</a:t>
            </a:r>
            <a:r>
              <a:rPr lang="en-GB" sz="1400" dirty="0"/>
              <a:t> treat each point as bounding box anchor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96060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E9557-77E6-4133-BB85-866570AE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368726"/>
            <a:ext cx="8424863" cy="4797724"/>
          </a:xfrm>
        </p:spPr>
        <p:txBody>
          <a:bodyPr/>
          <a:lstStyle/>
          <a:p>
            <a:pPr marL="0" indent="0">
              <a:buNone/>
            </a:pPr>
            <a:r>
              <a:rPr lang="en-GB" i="1" u="sng" dirty="0"/>
              <a:t>Attack Success rate Visualization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400" dirty="0"/>
              <a:t>- Vehicles close to Lidar sensor register more points and less attacked</a:t>
            </a:r>
          </a:p>
          <a:p>
            <a:pPr marL="0" indent="0">
              <a:buNone/>
            </a:pPr>
            <a:r>
              <a:rPr lang="en-GB" sz="1400" dirty="0"/>
              <a:t>	- </a:t>
            </a:r>
            <a:r>
              <a:rPr lang="en-GB" sz="1400" dirty="0" err="1"/>
              <a:t>PointRCNN</a:t>
            </a:r>
            <a:r>
              <a:rPr lang="en-GB" sz="1400" dirty="0"/>
              <a:t> robust against attack near Lidar sensor</a:t>
            </a:r>
            <a:endParaRPr lang="de-DE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87710-BAF9-41C0-B10B-B6B45F993D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FC92F-8036-419F-BB70-40DBC86F5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EA1EA-4498-48F9-8202-D1F7FBEE6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C402795-4C1D-493E-AAF4-1B8343A2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" y="2754172"/>
            <a:ext cx="8965871" cy="21248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C7FBB8E-F52F-45A9-A499-33870F2B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3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ED07103-9182-4358-8F96-8B3923E98379}"/>
              </a:ext>
            </a:extLst>
          </p:cNvPr>
          <p:cNvSpPr txBox="1">
            <a:spLocks/>
          </p:cNvSpPr>
          <p:nvPr/>
        </p:nvSpPr>
        <p:spPr bwMode="auto">
          <a:xfrm>
            <a:off x="531812" y="66700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sz="2000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Observations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0277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591CF-96EF-4F4F-8E44-F46FB2DDD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799" y="986286"/>
            <a:ext cx="8424863" cy="5105400"/>
          </a:xfrm>
        </p:spPr>
        <p:txBody>
          <a:bodyPr/>
          <a:lstStyle/>
          <a:p>
            <a:endParaRPr lang="en-GB" dirty="0"/>
          </a:p>
          <a:p>
            <a:r>
              <a:rPr lang="en-GB" sz="1400" dirty="0"/>
              <a:t>More realistic experiment with common objects</a:t>
            </a:r>
          </a:p>
          <a:p>
            <a:r>
              <a:rPr lang="en-GB" sz="1400" dirty="0"/>
              <a:t>Two Goals</a:t>
            </a:r>
          </a:p>
          <a:p>
            <a:pPr lvl="2"/>
            <a:r>
              <a:rPr lang="en-GB" dirty="0"/>
              <a:t>Learn a universal adversary</a:t>
            </a:r>
          </a:p>
          <a:p>
            <a:pPr lvl="2"/>
            <a:r>
              <a:rPr lang="en-GB" dirty="0"/>
              <a:t>Not </a:t>
            </a:r>
            <a:r>
              <a:rPr lang="en-GB" dirty="0" err="1"/>
              <a:t>pertubate</a:t>
            </a:r>
            <a:r>
              <a:rPr lang="en-GB" dirty="0"/>
              <a:t> much </a:t>
            </a:r>
          </a:p>
          <a:p>
            <a:pPr marL="914400" lvl="2" indent="0">
              <a:buNone/>
            </a:pPr>
            <a:endParaRPr lang="en-GB" dirty="0"/>
          </a:p>
          <a:p>
            <a:r>
              <a:rPr lang="en-GB" sz="1400" dirty="0"/>
              <a:t>6 common objects from </a:t>
            </a:r>
            <a:r>
              <a:rPr lang="en-GB" sz="1400" dirty="0" err="1"/>
              <a:t>ShapeNet</a:t>
            </a:r>
            <a:endParaRPr lang="en-GB" sz="1400" dirty="0"/>
          </a:p>
          <a:p>
            <a:r>
              <a:rPr lang="en-GB" sz="1400" dirty="0"/>
              <a:t>Maximum vertex perturbation to 0.03m</a:t>
            </a:r>
          </a:p>
          <a:p>
            <a:r>
              <a:rPr lang="en-GB" sz="1400" dirty="0"/>
              <a:t>Weaker attack on Chair and Bike</a:t>
            </a:r>
            <a:endParaRPr lang="de-DE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6EF0-0487-4D72-84FB-82AFADB593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D5724-E3C2-46A1-85E4-3BE631988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7BCAF-CE26-4CB6-841C-CAB5095DC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0920EC0-5933-40E1-82FC-0664DFEF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7" y="3429000"/>
            <a:ext cx="8718550" cy="24125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6567FD-D479-4E6F-AABF-5FB6CECE87EA}"/>
              </a:ext>
            </a:extLst>
          </p:cNvPr>
          <p:cNvSpPr txBox="1">
            <a:spLocks/>
          </p:cNvSpPr>
          <p:nvPr/>
        </p:nvSpPr>
        <p:spPr bwMode="auto">
          <a:xfrm>
            <a:off x="531812" y="66700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sz="2000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Observations</a:t>
            </a:r>
            <a:endParaRPr lang="en-US" sz="2000" kern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FE2D24-47B0-4231-8B2B-EEAEF606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1862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DD3F2CD-2A57-4728-9BA9-2DBDDF6F7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13" y="1439282"/>
            <a:ext cx="8424863" cy="48552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Data Augmentation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vehicle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scene</a:t>
            </a: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Mesh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Gaussian</a:t>
            </a:r>
            <a:r>
              <a:rPr lang="de-DE" sz="2000" dirty="0"/>
              <a:t> </a:t>
            </a:r>
            <a:r>
              <a:rPr lang="de-DE" sz="2000" dirty="0" err="1"/>
              <a:t>distribution</a:t>
            </a: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Re-train an </a:t>
            </a:r>
            <a:r>
              <a:rPr lang="de-DE" sz="2000" dirty="0" err="1"/>
              <a:t>adversarial</a:t>
            </a:r>
            <a:r>
              <a:rPr lang="de-DE" sz="2000" dirty="0"/>
              <a:t> </a:t>
            </a:r>
            <a:r>
              <a:rPr lang="de-DE" sz="2000" dirty="0" err="1"/>
              <a:t>mesh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88ED2AC-1E90-4D16-8078-B45719F8AB74}"/>
              </a:ext>
            </a:extLst>
          </p:cNvPr>
          <p:cNvSpPr txBox="1">
            <a:spLocks/>
          </p:cNvSpPr>
          <p:nvPr/>
        </p:nvSpPr>
        <p:spPr bwMode="auto">
          <a:xfrm>
            <a:off x="531812" y="66700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sz="2000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Defense Mechanism</a:t>
            </a:r>
            <a:endParaRPr lang="en-US" sz="2000" kern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5E7884B-7690-4040-B62B-1107D680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3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A169F2-2750-4307-A4A1-40EF906C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8741435" cy="9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BA95-E98D-4D9F-85C3-DC60944E4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139518"/>
            <a:ext cx="8424863" cy="4813541"/>
          </a:xfrm>
        </p:spPr>
        <p:txBody>
          <a:bodyPr/>
          <a:lstStyle/>
          <a:p>
            <a:r>
              <a:rPr lang="de-DE" sz="2400" dirty="0" err="1"/>
              <a:t>Robust,universal</a:t>
            </a:r>
            <a:r>
              <a:rPr lang="de-DE" sz="2400" dirty="0"/>
              <a:t> and </a:t>
            </a:r>
            <a:r>
              <a:rPr lang="de-DE" sz="2400" dirty="0" err="1"/>
              <a:t>physically</a:t>
            </a:r>
            <a:r>
              <a:rPr lang="de-DE" sz="2400" dirty="0"/>
              <a:t> </a:t>
            </a:r>
            <a:r>
              <a:rPr lang="de-DE" sz="2400" dirty="0" err="1"/>
              <a:t>realizable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Attack</a:t>
            </a:r>
            <a:r>
              <a:rPr lang="de-DE" sz="2400" dirty="0"/>
              <a:t> </a:t>
            </a:r>
            <a:r>
              <a:rPr lang="de-DE" sz="2400" dirty="0" err="1"/>
              <a:t>success</a:t>
            </a:r>
            <a:r>
              <a:rPr lang="de-DE" sz="2400" dirty="0"/>
              <a:t> rate </a:t>
            </a:r>
            <a:r>
              <a:rPr lang="de-DE" sz="2400" dirty="0" err="1"/>
              <a:t>of</a:t>
            </a:r>
            <a:r>
              <a:rPr lang="de-DE" sz="2400" dirty="0"/>
              <a:t> 80% at </a:t>
            </a:r>
            <a:r>
              <a:rPr lang="de-DE" sz="2400" dirty="0" err="1"/>
              <a:t>IoU</a:t>
            </a:r>
            <a:r>
              <a:rPr lang="de-DE" sz="2400" dirty="0"/>
              <a:t> 0.7 </a:t>
            </a:r>
            <a:r>
              <a:rPr lang="de-DE" sz="2400" dirty="0" err="1"/>
              <a:t>with</a:t>
            </a:r>
            <a:r>
              <a:rPr lang="de-DE" sz="2400" dirty="0"/>
              <a:t> strong Lidar </a:t>
            </a:r>
            <a:r>
              <a:rPr lang="de-DE" sz="2400" dirty="0" err="1"/>
              <a:t>detector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Defense </a:t>
            </a:r>
            <a:r>
              <a:rPr lang="de-DE" sz="2400" dirty="0" err="1"/>
              <a:t>using</a:t>
            </a:r>
            <a:r>
              <a:rPr lang="de-DE" sz="2400" dirty="0"/>
              <a:t> Data Augmentation not 100% </a:t>
            </a:r>
            <a:r>
              <a:rPr lang="de-DE" sz="2400" dirty="0" err="1"/>
              <a:t>secure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Need </a:t>
            </a:r>
            <a:r>
              <a:rPr lang="de-DE" sz="2400" dirty="0" err="1"/>
              <a:t>for</a:t>
            </a:r>
            <a:r>
              <a:rPr lang="de-DE" sz="2400" dirty="0"/>
              <a:t> robust </a:t>
            </a:r>
            <a:r>
              <a:rPr lang="de-DE" sz="2400" dirty="0" err="1"/>
              <a:t>models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Great </a:t>
            </a:r>
            <a:r>
              <a:rPr lang="de-DE" sz="2400" dirty="0" err="1"/>
              <a:t>research</a:t>
            </a:r>
            <a:r>
              <a:rPr lang="de-DE" sz="2400" dirty="0"/>
              <a:t> ,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hope</a:t>
            </a:r>
            <a:r>
              <a:rPr lang="de-DE" sz="2400" dirty="0"/>
              <a:t> !</a:t>
            </a:r>
          </a:p>
          <a:p>
            <a:endParaRPr lang="de-D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5A166-04DA-4D7C-A88B-1D5443693A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FC139-8726-439F-9991-7211DA001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E0881-FE44-420D-8001-DD8C7C354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087B2F-B282-4DF7-8AFE-30F60F3C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6423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63B6A-7EBB-4D5D-85C9-4DAADBBAE7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8EB67-8956-4FF8-9C49-DA2AC86B2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F6251-4F98-4A49-ABD4-BED0D43AC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13A8EA-39C7-434E-BA7A-B1028C79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85" y="2765986"/>
            <a:ext cx="8229600" cy="538164"/>
          </a:xfrm>
        </p:spPr>
        <p:txBody>
          <a:bodyPr wrap="square" anchor="b">
            <a:noAutofit/>
          </a:bodyPr>
          <a:lstStyle/>
          <a:p>
            <a:r>
              <a:rPr lang="en-US" sz="36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 for your attention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10076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C613D-CE43-4FC2-8E2A-95DDCCC52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Meshes - Efficient in space. Precise Rendering possible</a:t>
            </a:r>
          </a:p>
          <a:p>
            <a:r>
              <a:rPr lang="en-GB" dirty="0"/>
              <a:t>R = Global Rotation matrix</a:t>
            </a:r>
          </a:p>
          <a:p>
            <a:r>
              <a:rPr lang="en-GB" dirty="0"/>
              <a:t>t  = Global Translation vector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ED48C-54E1-4086-A4E8-855566EDBE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764D-B010-4DF0-949C-0468A05C4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804CD-9FA9-4152-8627-9B5A88255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286B4A-52B6-477A-9232-12C3B31C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35571"/>
            <a:ext cx="8229600" cy="538164"/>
          </a:xfrm>
        </p:spPr>
        <p:txBody>
          <a:bodyPr wrap="square" anchor="b">
            <a:normAutofit/>
          </a:bodyPr>
          <a:lstStyle/>
          <a:p>
            <a:r>
              <a:rPr lang="en-US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Surface Parametrization</a:t>
            </a:r>
            <a:endParaRPr lang="en-US" dirty="0"/>
          </a:p>
        </p:txBody>
      </p:sp>
      <p:pic>
        <p:nvPicPr>
          <p:cNvPr id="10" name="Picture 9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E28B3A5B-AC74-4418-8AC6-A13B9916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19" y="3812842"/>
            <a:ext cx="4372585" cy="1552792"/>
          </a:xfrm>
          <a:prstGeom prst="rect">
            <a:avLst/>
          </a:prstGeom>
        </p:spPr>
      </p:pic>
      <p:pic>
        <p:nvPicPr>
          <p:cNvPr id="11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9F78CE4-8C1E-45CE-BEB1-31B3B4B6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597" y="2647920"/>
            <a:ext cx="3492852" cy="7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97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98E4E-0719-4D69-BAC6-1340F835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Internal collection of vehicles as Signed Distance Functions (SDF)</a:t>
            </a:r>
          </a:p>
          <a:p>
            <a:r>
              <a:rPr lang="de-DE" dirty="0" err="1"/>
              <a:t>Optimise</a:t>
            </a:r>
            <a:r>
              <a:rPr lang="de-DE" dirty="0"/>
              <a:t> latent code z*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88764-E3F8-4660-B4BA-AE08CC894A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06575-7C27-431F-ABD9-FAD3C7ADD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93DD-7206-4725-B46D-B201C817D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833A8B6-0A55-4033-99B9-52AA7505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35571"/>
            <a:ext cx="8229600" cy="538164"/>
          </a:xfrm>
        </p:spPr>
        <p:txBody>
          <a:bodyPr wrap="square" anchor="b">
            <a:normAutofit/>
          </a:bodyPr>
          <a:lstStyle/>
          <a:p>
            <a:r>
              <a:rPr lang="en-US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Rooftop Fitting</a:t>
            </a:r>
            <a:endParaRPr lang="en-US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EC7DE58-F5A9-425E-A30B-7DAB9B5F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105" y="2024227"/>
            <a:ext cx="3758295" cy="126084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C45A01D-0A7B-47C9-834A-D6338480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119" y="2389134"/>
            <a:ext cx="5026325" cy="613092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C50D0BE-5838-4423-AD6C-F72F8EAAC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70" y="3910492"/>
            <a:ext cx="8344230" cy="17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27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BE32-F90F-4A1B-AEF9-D0E9A0CD6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 . White box </a:t>
            </a:r>
            <a:r>
              <a:rPr lang="de-DE" dirty="0" err="1"/>
              <a:t>attacks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 b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on </a:t>
            </a:r>
            <a:r>
              <a:rPr lang="de-DE" dirty="0" err="1"/>
              <a:t>size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 c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linit</a:t>
            </a:r>
            <a:r>
              <a:rPr lang="de-DE" dirty="0"/>
              <a:t> on </a:t>
            </a:r>
            <a:r>
              <a:rPr lang="de-DE" dirty="0" err="1"/>
              <a:t>translation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Normalised</a:t>
            </a:r>
            <a:r>
              <a:rPr lang="de-DE" dirty="0"/>
              <a:t> initial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Normalised</a:t>
            </a:r>
            <a:r>
              <a:rPr lang="de-DE" dirty="0"/>
              <a:t> </a:t>
            </a:r>
            <a:r>
              <a:rPr lang="de-DE" dirty="0" err="1"/>
              <a:t>tran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387DF-2460-4320-83EF-E4EE55B45E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9B9B1-1257-4AE7-BC6B-B1B1DF899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0D58F-0575-4B16-A3C8-A5407D796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A85B66-B8A7-4C67-9661-C3B37D18CCFF}"/>
              </a:ext>
            </a:extLst>
          </p:cNvPr>
          <p:cNvSpPr txBox="1">
            <a:spLocks/>
          </p:cNvSpPr>
          <p:nvPr/>
        </p:nvSpPr>
        <p:spPr bwMode="auto">
          <a:xfrm>
            <a:off x="531812" y="23557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Attack Algorithms</a:t>
            </a:r>
            <a:endParaRPr lang="en-US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299C29-98F4-4866-B72E-83F3ACA9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02" y="4117228"/>
            <a:ext cx="6924235" cy="725396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4CABB6D-B2E8-4E6D-AC4E-05035733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247" y="3329587"/>
            <a:ext cx="2825743" cy="5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3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3358" y="863621"/>
            <a:ext cx="8057242" cy="2773641"/>
          </a:xfrm>
        </p:spPr>
        <p:txBody>
          <a:bodyPr wrap="square" anchor="t">
            <a:noAutofit/>
          </a:bodyPr>
          <a:lstStyle/>
          <a:p>
            <a:r>
              <a:rPr lang="en-US" sz="1600" i="1" dirty="0"/>
              <a:t>Definition:</a:t>
            </a:r>
            <a:r>
              <a:rPr lang="en-US" sz="1600" dirty="0"/>
              <a:t>  Adversarial Attacks</a:t>
            </a:r>
          </a:p>
          <a:p>
            <a:pPr marL="0" indent="0">
              <a:buNone/>
            </a:pPr>
            <a:r>
              <a:rPr lang="en-US" sz="1600" dirty="0"/>
              <a:t>For a given classifier, we define an adversarial perturbation as the minimal perturbation r that is sufficient to change the estimated label k(x): 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Autonomous Systems rely on Point cloud data</a:t>
            </a:r>
          </a:p>
          <a:p>
            <a:r>
              <a:rPr lang="en-US" sz="1600" dirty="0"/>
              <a:t>Most attacks on 2d Flat Images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pt-BR" sz="1600" dirty="0"/>
              <a:t> 	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8D35-D1B7-4989-BC11-D10384C7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59" y="3525328"/>
            <a:ext cx="6440624" cy="2049233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32766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7BDDEFD-4FCF-7348-AEF1-A537DD785750}" type="datetime4">
              <a:rPr lang="en-US" smtClean="0"/>
              <a:pPr>
                <a:spcAft>
                  <a:spcPts val="600"/>
                </a:spcAft>
              </a:pPr>
              <a:t>May 5, 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7200" y="6324600"/>
            <a:ext cx="10668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E27654B9-2CBC-E046-9B7E-70345D26D3A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117172" y="6324600"/>
            <a:ext cx="3759628" cy="5334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Computer Aided Medical Procedures</a:t>
            </a:r>
            <a:endParaRPr lang="en-US"/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D3E44B4-888C-44BE-9466-AC6DFC3A5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36" y="1746074"/>
            <a:ext cx="5253462" cy="7716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0A4F32-1208-4CAF-8990-F36CA2351750}"/>
              </a:ext>
            </a:extLst>
          </p:cNvPr>
          <p:cNvSpPr/>
          <p:nvPr/>
        </p:nvSpPr>
        <p:spPr>
          <a:xfrm>
            <a:off x="2475781" y="53627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Attacking Machine Learning with Adversarial Examples (openai.com)</a:t>
            </a:r>
            <a:endParaRPr lang="de-DE" sz="900" b="1" dirty="0"/>
          </a:p>
        </p:txBody>
      </p:sp>
    </p:spTree>
    <p:extLst>
      <p:ext uri="{BB962C8B-B14F-4D97-AF65-F5344CB8AC3E}">
        <p14:creationId xmlns:p14="http://schemas.microsoft.com/office/powerpoint/2010/main" val="1002972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A08ED-A2F0-46C5-9D61-DCC74BE8C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. Black Box </a:t>
            </a:r>
            <a:r>
              <a:rPr lang="de-DE" dirty="0" err="1"/>
              <a:t>attacks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Maximise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score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candidates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preserved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 New </a:t>
            </a:r>
            <a:r>
              <a:rPr lang="de-DE" dirty="0" err="1"/>
              <a:t>parameteres</a:t>
            </a:r>
            <a:r>
              <a:rPr lang="de-DE" dirty="0"/>
              <a:t>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old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- Add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mutation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(0.0.1)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Adam (</a:t>
            </a:r>
            <a:r>
              <a:rPr lang="de-DE" dirty="0" err="1"/>
              <a:t>lr</a:t>
            </a:r>
            <a:r>
              <a:rPr lang="de-DE" dirty="0"/>
              <a:t> = 0.005)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Mutation </a:t>
            </a:r>
            <a:r>
              <a:rPr lang="de-DE" dirty="0" err="1"/>
              <a:t>std</a:t>
            </a:r>
            <a:r>
              <a:rPr lang="de-DE" dirty="0"/>
              <a:t> (0.05)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Mutation prob (0.01)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Population </a:t>
            </a:r>
            <a:r>
              <a:rPr lang="de-DE" dirty="0" err="1"/>
              <a:t>size</a:t>
            </a:r>
            <a:r>
              <a:rPr lang="de-DE" dirty="0"/>
              <a:t> (16)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Average </a:t>
            </a:r>
            <a:r>
              <a:rPr lang="de-DE" dirty="0" err="1"/>
              <a:t>queries</a:t>
            </a:r>
            <a:r>
              <a:rPr lang="de-DE" dirty="0"/>
              <a:t> (100) 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08872-9EA0-4A87-B3F9-DE8F423958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7F985-7E6E-4081-95FD-041148316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7C2C1-E08E-4000-ABD4-472D46C31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8CB01C-BB81-47D4-83DC-4A88575DAD3E}"/>
              </a:ext>
            </a:extLst>
          </p:cNvPr>
          <p:cNvSpPr txBox="1">
            <a:spLocks/>
          </p:cNvSpPr>
          <p:nvPr/>
        </p:nvSpPr>
        <p:spPr bwMode="auto">
          <a:xfrm>
            <a:off x="531812" y="23557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Attack Algorithms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3560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7F03-D8EC-43D4-9C26-F6066E303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936083"/>
            <a:ext cx="8424863" cy="2899804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sz="1600" dirty="0"/>
              <a:t>1. Universal adversarial attack on LiDAR detectors with physically realizable 3D meshes.</a:t>
            </a:r>
          </a:p>
          <a:p>
            <a:pPr marL="0" indent="0">
              <a:buNone/>
            </a:pPr>
            <a:r>
              <a:rPr lang="en-US" sz="1600" dirty="0"/>
              <a:t>2. Target vehicle invisible when placed on the </a:t>
            </a:r>
            <a:r>
              <a:rPr lang="de-DE" sz="1600" dirty="0"/>
              <a:t>Vehicle Roof top.</a:t>
            </a:r>
          </a:p>
          <a:p>
            <a:pPr marL="0" indent="0">
              <a:buNone/>
            </a:pPr>
            <a:r>
              <a:rPr lang="en-US" sz="1600" dirty="0"/>
              <a:t>3. Evaluation against different target models</a:t>
            </a:r>
          </a:p>
          <a:p>
            <a:pPr marL="0" indent="0">
              <a:buNone/>
            </a:pPr>
            <a:r>
              <a:rPr lang="en-US" sz="1600" dirty="0"/>
              <a:t>4. Successful defense mechanism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Augmentation.</a:t>
            </a:r>
            <a:r>
              <a:rPr lang="en-GB" sz="1600" dirty="0"/>
              <a:t> 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6A313-C077-478A-AFA3-C8F13CEA04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76311-EE4A-4C19-AB94-808C25C61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EB933-ECA8-4C6C-85DF-1BEF1619F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714D6D-59E4-4F7C-9C78-87799E38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48" y="2886973"/>
            <a:ext cx="4721574" cy="27139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429A6AC-1147-49D1-A3A0-B7D30FF4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3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9A63E-7FDF-4642-8249-269C797591FB}"/>
              </a:ext>
            </a:extLst>
          </p:cNvPr>
          <p:cNvSpPr txBox="1">
            <a:spLocks/>
          </p:cNvSpPr>
          <p:nvPr/>
        </p:nvSpPr>
        <p:spPr bwMode="auto">
          <a:xfrm>
            <a:off x="531812" y="667001"/>
            <a:ext cx="8229600" cy="5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sz="2000" b="0" kern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566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890CD-61FD-4077-B632-153962895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Related Work</a:t>
            </a:r>
          </a:p>
          <a:p>
            <a:r>
              <a:rPr lang="en-US" dirty="0"/>
              <a:t>Main Contributions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CBD2D-7591-4A08-A93B-6121CF644D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C78F-7851-4DCB-BC1D-43F8E5C29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7DED-C610-488A-8BBC-B9F6001A2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700A3A-994F-4E0C-9C42-C5BE51E00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986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B094-8855-4AE5-A89E-A938EC8C6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812" y="1364610"/>
            <a:ext cx="4040188" cy="395128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Algorithm: </a:t>
            </a:r>
            <a:r>
              <a:rPr lang="en-US" sz="1600" dirty="0" err="1"/>
              <a:t>DeepFool</a:t>
            </a:r>
            <a:r>
              <a:rPr lang="en-US" sz="1600" dirty="0"/>
              <a:t> 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Original: Whale, Classified: Turtle 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Reliable and Efficient Computation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Data Augmentation for robustness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Results: Smaller </a:t>
            </a:r>
            <a:r>
              <a:rPr lang="en-US" sz="1600" dirty="0" err="1"/>
              <a:t>pertubations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de-DE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170BB-58FF-468E-BC77-15A67C3A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32766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7BDDEFD-4FCF-7348-AEF1-A537DD785750}" type="datetime4">
              <a:rPr lang="en-US" smtClean="0"/>
              <a:pPr>
                <a:spcAft>
                  <a:spcPts val="600"/>
                </a:spcAft>
              </a:pPr>
              <a:t>May 3, 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698A9-758B-4E31-A900-6FE6DFFD6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077200" y="6324600"/>
            <a:ext cx="10668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E27654B9-2CBC-E046-9B7E-70345D26D3A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A7DEE-A795-4E70-B1F0-D86FBBEA1E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117172" y="6324600"/>
            <a:ext cx="3759628" cy="5334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Computer Aided Medical Procedures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D5C3442-E5E0-4ADC-9E51-27687E5D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10" y="1364610"/>
            <a:ext cx="2694302" cy="440728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94A0641-EC31-40F6-A90F-C8DDE352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Related Work – Image Based Attack</a:t>
            </a:r>
            <a:endParaRPr lang="en-US" sz="3200" dirty="0"/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7DEDCB23-B1AE-4B15-AA25-03383803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0" y="4016449"/>
            <a:ext cx="5448270" cy="17554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845E7F-4D15-4621-B116-3DEB70454A23}"/>
              </a:ext>
            </a:extLst>
          </p:cNvPr>
          <p:cNvSpPr/>
          <p:nvPr/>
        </p:nvSpPr>
        <p:spPr>
          <a:xfrm>
            <a:off x="5690549" y="5789143"/>
            <a:ext cx="33729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 err="1">
                <a:solidFill>
                  <a:srgbClr val="292929"/>
                </a:solidFill>
                <a:latin typeface="sohne"/>
              </a:rPr>
              <a:t>DeepFool</a:t>
            </a:r>
            <a:r>
              <a:rPr lang="en-US" sz="800" b="1" dirty="0">
                <a:solidFill>
                  <a:srgbClr val="292929"/>
                </a:solidFill>
                <a:latin typeface="sohne"/>
              </a:rPr>
              <a:t> — A simple and accurate method to fool Deep Neural Networks.</a:t>
            </a:r>
            <a:endParaRPr lang="en-US" sz="8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293442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3BC1-2557-44B8-A0CE-C3B5BB699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812" y="1179190"/>
            <a:ext cx="4040188" cy="3951288"/>
          </a:xfrm>
        </p:spPr>
        <p:txBody>
          <a:bodyPr wrap="square" anchor="t">
            <a:normAutofit/>
          </a:bodyPr>
          <a:lstStyle/>
          <a:p>
            <a:r>
              <a:rPr lang="en-GB" sz="1600" dirty="0"/>
              <a:t>Model – </a:t>
            </a:r>
            <a:r>
              <a:rPr lang="en-GB" sz="1600" dirty="0" err="1"/>
              <a:t>PointNet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Dataset – ModelNet40 </a:t>
            </a:r>
          </a:p>
          <a:p>
            <a:endParaRPr lang="en-GB" sz="1600" dirty="0"/>
          </a:p>
          <a:p>
            <a:r>
              <a:rPr lang="en-GB" sz="1600" dirty="0"/>
              <a:t>Two Types – Adversarial Point perturbation and Point generation</a:t>
            </a:r>
          </a:p>
          <a:p>
            <a:endParaRPr lang="en-GB" sz="1200" dirty="0"/>
          </a:p>
          <a:p>
            <a:r>
              <a:rPr lang="en-GB" sz="1600" dirty="0"/>
              <a:t>Results - </a:t>
            </a:r>
            <a:r>
              <a:rPr lang="en-US" sz="1600" dirty="0"/>
              <a:t>Success rate higher than 99%</a:t>
            </a:r>
          </a:p>
          <a:p>
            <a:endParaRPr lang="en-US" sz="1600" dirty="0"/>
          </a:p>
          <a:p>
            <a:r>
              <a:rPr lang="en-US" sz="1600" dirty="0"/>
              <a:t>Is it Practical ? </a:t>
            </a:r>
            <a:endParaRPr lang="de-DE" sz="16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43847DC-3D93-4342-A9CA-5D974FEE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18" y="909315"/>
            <a:ext cx="4246143" cy="307796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6FC26-20A5-45CE-A688-8F027EBB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32766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7BDDEFD-4FCF-7348-AEF1-A537DD785750}" type="datetime4">
              <a:rPr lang="en-US" smtClean="0"/>
              <a:pPr>
                <a:spcAft>
                  <a:spcPts val="600"/>
                </a:spcAft>
              </a:pPr>
              <a:t>May 3, 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A383A-94CA-4C06-9A92-F53BC746A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077200" y="6324600"/>
            <a:ext cx="10668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E27654B9-2CBC-E046-9B7E-70345D26D3A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4579E-0360-407F-86CF-DD9405F274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117172" y="6324600"/>
            <a:ext cx="3759628" cy="5334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Computer Aided Medical Procedures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7F0A23-4DC5-489C-91F1-ED8627E1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3" y="4109013"/>
            <a:ext cx="8356298" cy="18396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3C1D68D-C361-4D85-9932-20A007B5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Related Work – Point Cloud Attack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E505C-F759-4FEF-9C60-D3ED0164A508}"/>
              </a:ext>
            </a:extLst>
          </p:cNvPr>
          <p:cNvSpPr/>
          <p:nvPr/>
        </p:nvSpPr>
        <p:spPr>
          <a:xfrm>
            <a:off x="5894624" y="4020890"/>
            <a:ext cx="33096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b="1" dirty="0">
                <a:latin typeface="NimbusRomNo9L-Regu"/>
              </a:rPr>
              <a:t>(Generating 3d </a:t>
            </a:r>
            <a:r>
              <a:rPr lang="de-DE" sz="800" b="1" dirty="0" err="1">
                <a:latin typeface="NimbusRomNo9L-Regu"/>
              </a:rPr>
              <a:t>adversarial</a:t>
            </a:r>
            <a:r>
              <a:rPr lang="de-DE" sz="800" b="1" dirty="0">
                <a:latin typeface="NimbusRomNo9L-Regu"/>
              </a:rPr>
              <a:t> </a:t>
            </a:r>
            <a:r>
              <a:rPr lang="de-DE" sz="800" b="1" dirty="0" err="1">
                <a:latin typeface="NimbusRomNo9L-Regu"/>
              </a:rPr>
              <a:t>point</a:t>
            </a:r>
            <a:r>
              <a:rPr lang="de-DE" sz="800" b="1" dirty="0">
                <a:latin typeface="NimbusRomNo9L-Regu"/>
              </a:rPr>
              <a:t> </a:t>
            </a:r>
            <a:r>
              <a:rPr lang="de-DE" sz="800" b="1" dirty="0" err="1">
                <a:latin typeface="NimbusRomNo9L-Regu"/>
              </a:rPr>
              <a:t>clouds</a:t>
            </a:r>
            <a:r>
              <a:rPr lang="de-DE" sz="800" b="1" dirty="0">
                <a:latin typeface="NimbusRomNo9L-Regu"/>
              </a:rPr>
              <a:t>)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34738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DCA56-3A8A-4334-814B-A618940F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56" y="1075426"/>
            <a:ext cx="8424863" cy="5105400"/>
          </a:xfrm>
        </p:spPr>
        <p:txBody>
          <a:bodyPr/>
          <a:lstStyle/>
          <a:p>
            <a:r>
              <a:rPr lang="en-GB" sz="1600" dirty="0" err="1"/>
              <a:t>LidarAdv</a:t>
            </a:r>
            <a:r>
              <a:rPr lang="en-GB" sz="1600" dirty="0"/>
              <a:t> – Learns Adversarial mesh</a:t>
            </a:r>
          </a:p>
          <a:p>
            <a:r>
              <a:rPr lang="en-GB" sz="1600" dirty="0"/>
              <a:t>Real world attack</a:t>
            </a:r>
          </a:p>
          <a:p>
            <a:r>
              <a:rPr lang="en-GB" sz="1600" dirty="0"/>
              <a:t>Similar to our approach</a:t>
            </a:r>
          </a:p>
          <a:p>
            <a:r>
              <a:rPr lang="en-GB" sz="1600" dirty="0"/>
              <a:t>What is the difference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C75B7-D700-4F12-8C72-656B73B3EB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38E1B-F23C-471F-8644-AF9CD59E2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FC7DD-A6BC-469A-9CF0-64B94AD00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Company name&#10;&#10;Description automatically generated">
            <a:extLst>
              <a:ext uri="{FF2B5EF4-FFF2-40B4-BE49-F238E27FC236}">
                <a16:creationId xmlns:a16="http://schemas.microsoft.com/office/drawing/2014/main" id="{6872D560-EC3F-459A-948D-A2F15402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5" y="3223309"/>
            <a:ext cx="8284878" cy="238386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79EA547-60F7-45CC-960A-9C8D9C35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Related Work – Physical world attack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1B2CE-FE2B-471A-BAD4-36E6BB2F6D00}"/>
              </a:ext>
            </a:extLst>
          </p:cNvPr>
          <p:cNvSpPr/>
          <p:nvPr/>
        </p:nvSpPr>
        <p:spPr>
          <a:xfrm>
            <a:off x="2535447" y="567905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rgbClr val="53626C"/>
                </a:solidFill>
                <a:latin typeface="Ubuntu"/>
              </a:rPr>
              <a:t>Adversarial Objects Against LiDAR-Based Autonomous Driving Systems</a:t>
            </a:r>
            <a:endParaRPr lang="en-US" sz="1000" b="1" i="0" dirty="0">
              <a:solidFill>
                <a:srgbClr val="53626C"/>
              </a:solidFill>
              <a:effectLst/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38902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890CD-61FD-4077-B632-153962895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Related Work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Main Contributions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CBD2D-7591-4A08-A93B-6121CF644D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C78F-7851-4DCB-BC1D-43F8E5C29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7DED-C610-488A-8BBC-B9F6001A2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F382F2-9F9E-43E8-8DEB-55EF8269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229820"/>
            <a:ext cx="8229600" cy="538164"/>
          </a:xfrm>
        </p:spPr>
        <p:txBody>
          <a:bodyPr wrap="square" anchor="b">
            <a:normAutofit fontScale="90000"/>
          </a:bodyPr>
          <a:lstStyle/>
          <a:p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3083646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1059</Words>
  <Application>Microsoft Office PowerPoint</Application>
  <PresentationFormat>On-screen Show (4:3)</PresentationFormat>
  <Paragraphs>356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NimbusRomNo9L-Regu</vt:lpstr>
      <vt:lpstr>sohne</vt:lpstr>
      <vt:lpstr>TUM Neue Helvetica 55 Regular</vt:lpstr>
      <vt:lpstr>Ubuntu</vt:lpstr>
      <vt:lpstr>camp-tum-jhu</vt:lpstr>
      <vt:lpstr>Physically Realizable Adversarial Examples for LiDAR Object Detection   Mohammed Kamran May 7, 2021</vt:lpstr>
      <vt:lpstr>Contents</vt:lpstr>
      <vt:lpstr>Introduction</vt:lpstr>
      <vt:lpstr>Introduction</vt:lpstr>
      <vt:lpstr>Contents</vt:lpstr>
      <vt:lpstr>Related Work – Image Based Attack</vt:lpstr>
      <vt:lpstr>Related Work – Point Cloud Attack</vt:lpstr>
      <vt:lpstr>Related Work – Physical world attack</vt:lpstr>
      <vt:lpstr>Contents</vt:lpstr>
      <vt:lpstr>Main Contributions</vt:lpstr>
      <vt:lpstr>1. Surface Parametrization</vt:lpstr>
      <vt:lpstr>3. Rooftop Fitting</vt:lpstr>
      <vt:lpstr>PowerPoint Presentation</vt:lpstr>
      <vt:lpstr>PowerPoint Presentation</vt:lpstr>
      <vt:lpstr>Contents</vt:lpstr>
      <vt:lpstr>Experimental Setup</vt:lpstr>
      <vt:lpstr>Contents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Thank you for your attention</vt:lpstr>
      <vt:lpstr> Surface Parametrization</vt:lpstr>
      <vt:lpstr>Rooftop Fitting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Realizable Adversarial Examples for LiDAR Object Detection</dc:title>
  <dc:creator>Kamran, Mohammed, SKY</dc:creator>
  <cp:lastModifiedBy>Mohammed Kamran</cp:lastModifiedBy>
  <cp:revision>115</cp:revision>
  <dcterms:created xsi:type="dcterms:W3CDTF">2021-04-28T10:14:09Z</dcterms:created>
  <dcterms:modified xsi:type="dcterms:W3CDTF">2021-05-07T14:03:19Z</dcterms:modified>
</cp:coreProperties>
</file>